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731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293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11403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31181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32970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29382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4740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2636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3479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13331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15751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2288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4F0C0F93-AD48-417B-A863-74434BC655F1}" type="datetimeFigureOut">
              <a:rPr lang="tr-TR" smtClean="0"/>
              <a:t>14.09.2023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768212AA-D70F-459B-ACC0-60BBFFACE1B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05520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EA53528-20B5-43BE-9334-1B8FA1F6A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217" y="1262399"/>
            <a:ext cx="11471565" cy="3198701"/>
          </a:xfrm>
        </p:spPr>
        <p:txBody>
          <a:bodyPr>
            <a:normAutofit/>
          </a:bodyPr>
          <a:lstStyle/>
          <a:p>
            <a:r>
              <a:rPr lang="tr-TR" sz="3600" b="1" i="0" u="none" strike="noStrike" baseline="0" dirty="0">
                <a:solidFill>
                  <a:srgbClr val="00809E"/>
                </a:solidFill>
                <a:latin typeface="Trebuchet MS" panose="020B0603020202020204" pitchFamily="34" charset="0"/>
              </a:rPr>
              <a:t>2. Bölüm – Temel Devre Elemanları ile </a:t>
            </a:r>
            <a:r>
              <a:rPr lang="tr-TR" sz="3600" b="1" i="0" u="none" strike="noStrike" baseline="0" dirty="0" err="1">
                <a:solidFill>
                  <a:srgbClr val="00809E"/>
                </a:solidFill>
                <a:latin typeface="Trebuchet MS" panose="020B0603020202020204" pitchFamily="34" charset="0"/>
              </a:rPr>
              <a:t>Deneyap</a:t>
            </a:r>
            <a:r>
              <a:rPr lang="tr-TR" sz="3600" b="1" i="0" u="none" strike="noStrike" baseline="0" dirty="0">
                <a:solidFill>
                  <a:srgbClr val="00809E"/>
                </a:solidFill>
                <a:latin typeface="Trebuchet MS" panose="020B0603020202020204" pitchFamily="34" charset="0"/>
              </a:rPr>
              <a:t> Kart ve Kodlama Aracı </a:t>
            </a:r>
            <a:r>
              <a:rPr lang="tr-TR" sz="3600" b="1" i="0" u="none" strike="noStrike" baseline="0" dirty="0" err="1">
                <a:solidFill>
                  <a:srgbClr val="00809E"/>
                </a:solidFill>
                <a:latin typeface="Trebuchet MS" panose="020B0603020202020204" pitchFamily="34" charset="0"/>
              </a:rPr>
              <a:t>Arduino</a:t>
            </a:r>
            <a:r>
              <a:rPr lang="tr-TR" sz="3600" b="1" i="0" u="none" strike="noStrike" baseline="0" dirty="0">
                <a:solidFill>
                  <a:srgbClr val="00809E"/>
                </a:solidFill>
                <a:latin typeface="Trebuchet MS" panose="020B0603020202020204" pitchFamily="34" charset="0"/>
              </a:rPr>
              <a:t> IDE </a:t>
            </a:r>
            <a:endParaRPr lang="tr-TR" sz="9600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635F159E-5DC8-4252-8034-BA20A30D09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79282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AE26745F-7920-414D-974F-289430D6E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250" y="498301"/>
            <a:ext cx="8436016" cy="569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874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069B1B3B-9C75-401A-AF1E-8BC14874F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674" y="97025"/>
            <a:ext cx="6086352" cy="649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14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AAEABE-BFE1-4BC3-9160-C77342C8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28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1.2 Uygula- LED Parlaklığı (Öğrenci 1) </a:t>
            </a:r>
            <a:endParaRPr lang="tr-TR" sz="54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933326-A720-4EEA-80F6-1D4F04517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1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Malzeme Listesi </a:t>
            </a:r>
            <a:r>
              <a:rPr lang="tr-TR" sz="18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Deneyap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Kart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Breadboard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Bağlantı kabloları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330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Kırmızı LED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26847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A84082-4D3F-47A8-BAEB-7F92DEE5F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4794E3-E0CB-4E2F-9AE5-C183D84A7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Amaç: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Kart’ın D6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nolu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pinini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(PWM olarak) kullanarak bu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bağlı olan LED’in parlaklığını 3 saniye içerisinde maksimuma ulaştırıp; daha sonraki 3 saniye içerisinde de söndüren uygulamayı gerçekleştirmektir. 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8D9A80C9-67AB-4370-82D8-68E92E659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988" y="2934054"/>
            <a:ext cx="6046293" cy="363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173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028B7925-85DD-4776-B3E2-1296B207A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009" y="419421"/>
            <a:ext cx="8727982" cy="60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78118106-6295-4A3E-99D0-6EDC2A90B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380" y="57762"/>
            <a:ext cx="5473609" cy="674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530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B3748EFE-BEBD-460B-B778-1975E2FE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557" y="780341"/>
            <a:ext cx="9554886" cy="529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02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A84082-4D3F-47A8-BAEB-7F92DEE5F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28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1.4 Gözle ve Uygula – Buzzer (Öğrenci 2) </a:t>
            </a:r>
            <a:endParaRPr lang="tr-TR" sz="54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4794E3-E0CB-4E2F-9AE5-C183D84A7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1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Malzeme Listesi </a:t>
            </a:r>
            <a:r>
              <a:rPr lang="tr-TR" sz="18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Deneyap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Kart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Breadboard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Bağlantı kabloları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100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Buzzer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7ACCFEE-A6D3-453C-A44E-2D244D456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602" y="2910191"/>
            <a:ext cx="1802865" cy="1911213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22BD3961-C8CB-4927-9DCD-DC4A2C178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4588" y="2910191"/>
            <a:ext cx="1551643" cy="190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208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9FB471CA-17D6-4BA6-8FEC-BEFB1FB44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410" y="564038"/>
            <a:ext cx="9147939" cy="572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28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B5EAF4DB-04D1-46DB-B064-95DCDC586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198" y="822255"/>
            <a:ext cx="6689668" cy="548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36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AAEABE-BFE1-4BC3-9160-C77342C8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24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1.1 Gözle ve Uygula - </a:t>
            </a:r>
            <a:r>
              <a:rPr lang="tr-TR" sz="2400" b="0" i="0" u="none" strike="noStrike" baseline="0" dirty="0" err="1">
                <a:solidFill>
                  <a:srgbClr val="00809E"/>
                </a:solidFill>
                <a:latin typeface="Arial" panose="020B0604020202020204" pitchFamily="34" charset="0"/>
              </a:rPr>
              <a:t>Breadboard</a:t>
            </a:r>
            <a:r>
              <a:rPr lang="tr-TR" sz="24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, Seri/Paralel Bağlantı, Analog/Dijital Veri ve </a:t>
            </a:r>
            <a:r>
              <a:rPr lang="tr-TR" sz="2400" b="0" i="0" u="none" strike="noStrike" baseline="0" dirty="0" err="1">
                <a:solidFill>
                  <a:srgbClr val="00809E"/>
                </a:solidFill>
                <a:latin typeface="Arial" panose="020B0604020202020204" pitchFamily="34" charset="0"/>
              </a:rPr>
              <a:t>Pinler</a:t>
            </a:r>
            <a:r>
              <a:rPr lang="tr-TR" sz="24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 </a:t>
            </a:r>
            <a:endParaRPr lang="tr-TR" sz="48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933326-A720-4EEA-80F6-1D4F04517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1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Malzeme Listesi </a:t>
            </a:r>
            <a:r>
              <a:rPr lang="tr-TR" sz="18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Deneyap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Kart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Breadboard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Bağlantı kabloları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220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Kırmızı LED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CE0DBA6-4C86-443B-9401-378D0CC17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448691" y="2184428"/>
            <a:ext cx="5392131" cy="346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577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AAEABE-BFE1-4BC3-9160-C77342C8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933326-A720-4EEA-80F6-1D4F04517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1" i="0" u="none" strike="noStrike" baseline="0" dirty="0">
                <a:solidFill>
                  <a:srgbClr val="006FC0"/>
                </a:solidFill>
                <a:latin typeface="Arial" panose="020B0604020202020204" pitchFamily="34" charset="0"/>
              </a:rPr>
              <a:t>Notaların Frekans (Hz) Karşılıkları </a:t>
            </a:r>
            <a:r>
              <a:rPr lang="tr-TR" sz="1800" b="0" i="0" u="none" strike="noStrike" baseline="0" dirty="0">
                <a:solidFill>
                  <a:srgbClr val="006FC0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0" i="0" u="none" strike="noStrike" baseline="0" dirty="0">
                <a:solidFill>
                  <a:srgbClr val="006FC0"/>
                </a:solidFill>
                <a:latin typeface="Arial" panose="020B0604020202020204" pitchFamily="34" charset="0"/>
              </a:rPr>
              <a:t>DO 	RE 	Mİ 	FA 	SOL 	LA 	Sİ 	DO (ince) 	</a:t>
            </a:r>
          </a:p>
          <a:p>
            <a:r>
              <a:rPr lang="tr-TR" sz="1800" b="0" i="0" u="none" strike="noStrike" baseline="0" dirty="0">
                <a:solidFill>
                  <a:srgbClr val="006FC0"/>
                </a:solidFill>
                <a:latin typeface="Arial" panose="020B0604020202020204" pitchFamily="34" charset="0"/>
              </a:rPr>
              <a:t>262 	294 	330 	349 	392 	440 	494 	523 </a:t>
            </a:r>
          </a:p>
          <a:p>
            <a:endParaRPr lang="tr-TR" sz="1800" dirty="0">
              <a:solidFill>
                <a:srgbClr val="006FC0"/>
              </a:solidFill>
              <a:latin typeface="Arial" panose="020B0604020202020204" pitchFamily="34" charset="0"/>
            </a:endParaRPr>
          </a:p>
          <a:p>
            <a:endParaRPr lang="tr-TR" sz="1800" b="0" i="0" u="none" strike="noStrike" baseline="0" dirty="0">
              <a:solidFill>
                <a:srgbClr val="006FC0"/>
              </a:solidFill>
              <a:latin typeface="Arial" panose="020B0604020202020204" pitchFamily="34" charset="0"/>
            </a:endParaRPr>
          </a:p>
          <a:p>
            <a:r>
              <a:rPr lang="it-IT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C (Do), D (Re), E (Mi), F (Fa), G (Sol), A (La), B (Si), C_ (ince Do) </a:t>
            </a:r>
            <a:r>
              <a:rPr lang="tr-TR" sz="1800" b="0" i="0" u="none" strike="noStrike" baseline="0" dirty="0">
                <a:solidFill>
                  <a:srgbClr val="006FC0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63195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AAEABE-BFE1-4BC3-9160-C77342C8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diziler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933326-A720-4EEA-80F6-1D4F04517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dirty="0">
                <a:solidFill>
                  <a:schemeClr val="bg1"/>
                </a:solidFill>
                <a:latin typeface="Arial" panose="020B0604020202020204" pitchFamily="34" charset="0"/>
              </a:rPr>
              <a:t>D</a:t>
            </a:r>
            <a:r>
              <a:rPr lang="tr-TR" sz="1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iziler, aynı türden bilgileri saklamak için kullanılan veri yapılarıdır.</a:t>
            </a:r>
          </a:p>
          <a:p>
            <a:r>
              <a:rPr lang="tr-TR" sz="1800" dirty="0">
                <a:solidFill>
                  <a:schemeClr val="bg1"/>
                </a:solidFill>
                <a:latin typeface="Arial" panose="020B0604020202020204" pitchFamily="34" charset="0"/>
              </a:rPr>
              <a:t>B</a:t>
            </a:r>
            <a:r>
              <a:rPr lang="tr-TR" sz="1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elirli sayıda aynı türden veriyi bellekte saklamak için kullanılan değişkenler listesinden oluşur.	</a:t>
            </a:r>
          </a:p>
          <a:p>
            <a:r>
              <a:rPr lang="tr-TR" sz="1800" dirty="0">
                <a:solidFill>
                  <a:schemeClr val="bg1"/>
                </a:solidFill>
                <a:latin typeface="Arial" panose="020B0604020202020204" pitchFamily="34" charset="0"/>
              </a:rPr>
              <a:t>D</a:t>
            </a:r>
            <a:r>
              <a:rPr lang="tr-TR" sz="1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izilerin tanımlanmasında köşeli parantezler kullanılır. ( [ ] ) 	</a:t>
            </a:r>
          </a:p>
          <a:p>
            <a:r>
              <a:rPr lang="tr-TR" sz="1800" dirty="0">
                <a:solidFill>
                  <a:schemeClr val="bg1"/>
                </a:solidFill>
                <a:latin typeface="Arial" panose="020B0604020202020204" pitchFamily="34" charset="0"/>
              </a:rPr>
              <a:t>D</a:t>
            </a:r>
            <a:r>
              <a:rPr lang="tr-TR" sz="1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izi içerisindeki elemanlara yine köşeli parantezler ile erişim sağlanır. 	</a:t>
            </a:r>
          </a:p>
          <a:p>
            <a:r>
              <a:rPr lang="tr-TR" sz="1800" dirty="0">
                <a:solidFill>
                  <a:schemeClr val="bg1"/>
                </a:solidFill>
                <a:latin typeface="Arial" panose="020B0604020202020204" pitchFamily="34" charset="0"/>
              </a:rPr>
              <a:t>D</a:t>
            </a:r>
            <a:r>
              <a:rPr lang="tr-TR" sz="1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izilerde ilk elemanın sayımının </a:t>
            </a:r>
            <a:r>
              <a:rPr lang="tr-TR" sz="1800" b="1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sıfırdan (0) </a:t>
            </a:r>
            <a:r>
              <a:rPr lang="tr-TR" sz="1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başlar.	</a:t>
            </a:r>
          </a:p>
          <a:p>
            <a:r>
              <a:rPr lang="tr-TR" sz="1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221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B723D09D-AD2D-426A-803B-841AFB057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561" y="0"/>
            <a:ext cx="4276406" cy="671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143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A84082-4D3F-47A8-BAEB-7F92DEE5F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24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1.6 Gözle ve Uygula - </a:t>
            </a:r>
            <a:r>
              <a:rPr lang="tr-TR" sz="2400" b="0" i="0" u="none" strike="noStrike" baseline="0" dirty="0" err="1">
                <a:solidFill>
                  <a:srgbClr val="00809E"/>
                </a:solidFill>
                <a:latin typeface="Arial" panose="020B0604020202020204" pitchFamily="34" charset="0"/>
              </a:rPr>
              <a:t>Potansiyometre</a:t>
            </a:r>
            <a:r>
              <a:rPr lang="tr-TR" sz="24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 ile LED parlaklığını ayarlama ve Seri Haberleşme (Öğrenci 2) </a:t>
            </a:r>
            <a:endParaRPr lang="tr-TR" sz="48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4794E3-E0CB-4E2F-9AE5-C183D84A7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1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Malzeme Listesi </a:t>
            </a:r>
            <a:r>
              <a:rPr lang="tr-TR" sz="18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Deneyap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Kart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Breadboard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Bağlantı kabloları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Buzzer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10K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Potansiyometre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801134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AAEABE-BFE1-4BC3-9160-C77342C8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potansiyometre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933326-A720-4EEA-80F6-1D4F04517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i="0" u="none" strike="noStrike" baseline="0" dirty="0" err="1">
                <a:solidFill>
                  <a:srgbClr val="FF0000"/>
                </a:solidFill>
                <a:latin typeface="Arial" panose="020B0604020202020204" pitchFamily="34" charset="0"/>
              </a:rPr>
              <a:t>Potansiyometre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dışarıdan gelen fiziksel müdahaleler ile değeri değiştirilebilen dirençlerdir.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Potansiyometrenin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iki görevi bulunur. Bu görevler direnç ayarlama (ayarlı direnç) ve voltaj bölmedir.</a:t>
            </a:r>
          </a:p>
          <a:p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Potansiyometre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ayarlı direnç olarak kullanmak istenirse 1 ve 2 numaralı bacakları kullanılarak devreye bağlanır. </a:t>
            </a:r>
          </a:p>
          <a:p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Potansiyometre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voltaj bölücü olarak kullanılmak istenirse bir güç kaynağının (3.3V olduğu varsayılsın) “+” ucu 1 numaralı bacağa, “-“ (GND) ucu ise 3 numaralı bacağa bağlanır. Çıktı değeri 2 numaralı bacaktan alınır. 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DF04830-2EC9-43E7-B71F-54B9593EF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850" y="4748751"/>
            <a:ext cx="1171934" cy="1672015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8F7A1847-BA1D-4467-91AD-953E7B97E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098" y="4748752"/>
            <a:ext cx="2288013" cy="171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162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0A103358-FD53-4593-B95D-DB76B7D0C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896" y="202893"/>
            <a:ext cx="9784978" cy="621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7651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BA648FF1-8454-4867-9093-32E32A8DF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511" y="300805"/>
            <a:ext cx="7351620" cy="597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4004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A84082-4D3F-47A8-BAEB-7F92DEE5F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24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1.7 Gözle ve Uygula – Buton Kontrollü LED Yakma (Öğrenci 1) </a:t>
            </a:r>
            <a:endParaRPr lang="tr-TR" sz="48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4794E3-E0CB-4E2F-9AE5-C183D84A7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1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Malzeme Listesi </a:t>
            </a:r>
            <a:r>
              <a:rPr lang="tr-TR" sz="18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Deneyap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Kart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Breadboard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Bağlantı kabloları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Kırmızı LED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Buton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220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10K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3E41FD26-C055-49F2-B033-1FED6DE27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959" y="1841908"/>
            <a:ext cx="4604649" cy="454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317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B9B50395-BA25-4CFD-9291-AACFDA78B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46" y="125282"/>
            <a:ext cx="5202172" cy="3060978"/>
          </a:xfrm>
          <a:prstGeom prst="rect">
            <a:avLst/>
          </a:prstGeom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B7D69AA6-42F9-4E2C-A685-6F20D7BA82EA}"/>
              </a:ext>
            </a:extLst>
          </p:cNvPr>
          <p:cNvSpPr txBox="1"/>
          <p:nvPr/>
        </p:nvSpPr>
        <p:spPr>
          <a:xfrm>
            <a:off x="5941244" y="596321"/>
            <a:ext cx="609442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 üzerinden “3.3V”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pinine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verilmiştir, diğer bacağı ise D0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pinine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bağlanmıştır. Butona basıldığında D0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pinine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“1” bilgisi iletilecektir. Bu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pinden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gelen “1” değeri okutulabilir. Fakat bu bağlantının çeşitli sakıncaları bulunmaktadır.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 bu bağlantı ile butondan gelen değerleri yanlış okuyabilir. Yanlış okumaları engellemek için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pull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down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direnç bağlantısı yapılmalıdır. </a:t>
            </a:r>
            <a:endParaRPr lang="tr-TR" dirty="0"/>
          </a:p>
        </p:txBody>
      </p:sp>
      <p:pic>
        <p:nvPicPr>
          <p:cNvPr id="12" name="Resim 11">
            <a:extLst>
              <a:ext uri="{FF2B5EF4-FFF2-40B4-BE49-F238E27FC236}">
                <a16:creationId xmlns:a16="http://schemas.microsoft.com/office/drawing/2014/main" id="{6A10ED20-F727-4606-AB62-0B59600D8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46" y="3271101"/>
            <a:ext cx="5202172" cy="3461617"/>
          </a:xfrm>
          <a:prstGeom prst="rect">
            <a:avLst/>
          </a:prstGeom>
        </p:spPr>
      </p:pic>
      <p:sp>
        <p:nvSpPr>
          <p:cNvPr id="14" name="Metin kutusu 13">
            <a:extLst>
              <a:ext uri="{FF2B5EF4-FFF2-40B4-BE49-F238E27FC236}">
                <a16:creationId xmlns:a16="http://schemas.microsoft.com/office/drawing/2014/main" id="{21D18D90-FC8A-4FF8-80F9-8B1109DB9F79}"/>
              </a:ext>
            </a:extLst>
          </p:cNvPr>
          <p:cNvSpPr txBox="1"/>
          <p:nvPr/>
        </p:nvSpPr>
        <p:spPr>
          <a:xfrm>
            <a:off x="5941244" y="3353192"/>
            <a:ext cx="609442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1800" b="1" i="0" u="none" strike="noStrike" baseline="0" dirty="0" err="1">
                <a:solidFill>
                  <a:srgbClr val="FF0000"/>
                </a:solidFill>
                <a:latin typeface="Arial" panose="020B0604020202020204" pitchFamily="34" charset="0"/>
              </a:rPr>
              <a:t>Pull</a:t>
            </a:r>
            <a:r>
              <a:rPr lang="tr-TR" sz="18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r>
              <a:rPr lang="tr-TR" sz="1800" b="1" i="0" u="none" strike="noStrike" baseline="0" dirty="0" err="1">
                <a:solidFill>
                  <a:srgbClr val="FF0000"/>
                </a:solidFill>
                <a:latin typeface="Arial" panose="020B0604020202020204" pitchFamily="34" charset="0"/>
              </a:rPr>
              <a:t>down</a:t>
            </a:r>
            <a:r>
              <a:rPr lang="tr-TR" sz="18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direnç bağlantısı yandaki resimde gösterilmiştir. Butonun bacağına “10K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Ohm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” bir direnç ile GND bağlantısı yapılmıştır. Bu bağlantı sayesinde butona basılmadığında “0” değeri D0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pinine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gönderilecektir. Böylece butona basıldığında D0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pinine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“1”; butona basılmadığında D0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pinine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“0” bilgisi gönderilmiş olur.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245004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B5F970EB-2BD6-4727-908D-CE53967E0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160654" cy="4747098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18243833-E4AA-4B66-9EAE-27A758F12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654" y="0"/>
            <a:ext cx="5031346" cy="660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448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A84082-4D3F-47A8-BAEB-7F92DEE5F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Seri bağlantı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28379E97-3602-486F-98D9-BCED17E0F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0394" y="3109372"/>
            <a:ext cx="6816340" cy="3338561"/>
          </a:xfr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9AFA9163-CB9D-4882-8804-4158556E85CA}"/>
              </a:ext>
            </a:extLst>
          </p:cNvPr>
          <p:cNvSpPr txBox="1"/>
          <p:nvPr/>
        </p:nvSpPr>
        <p:spPr>
          <a:xfrm>
            <a:off x="735291" y="1932495"/>
            <a:ext cx="1068999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Seri devrelerde akım devredeki elemanlardan tek bir hat üzerinden geçerler. Akım her bir eleman üzerinden geçer ve bu elemanlar akıma karşı direnç gösterirler. Bu nedenle devrede oluşan direnç artar. “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Ohm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kanunu” üzerinden düşünecek olursak “V=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IxR”de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voltaj sabitken, direnç artacağı için devre üzerinden geçecek akım azalacaktır. 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556934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A84082-4D3F-47A8-BAEB-7F92DEE5F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24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1.8 Uygula – Buton ile Soldan-Sağa ve Sağdan-Sola Hareket Eden LED Uygulaması </a:t>
            </a:r>
            <a:endParaRPr lang="tr-TR" sz="48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4794E3-E0CB-4E2F-9AE5-C183D84A7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1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Malzeme Listesi </a:t>
            </a:r>
            <a:r>
              <a:rPr lang="tr-TR" sz="18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Deneyap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Kart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Breadboard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Bağlantı kabloları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Kırmızı LED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Buton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220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10K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462035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738D9016-30D9-4850-BF22-B3C95B08D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587" y="570789"/>
            <a:ext cx="10128724" cy="5716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577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C6845D7A-14FC-4E26-BA63-1ECD0A9DE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749" y="162567"/>
            <a:ext cx="5294501" cy="6532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0144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A84082-4D3F-47A8-BAEB-7F92DEE5F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24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2.1 Tasarla- Bir Buton Dört Hareketli LED Uygulaması </a:t>
            </a:r>
            <a:endParaRPr lang="tr-TR" sz="48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4794E3-E0CB-4E2F-9AE5-C183D84A7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Bu etkinlikte 4 adet LED bir buton tarafından çalıştırılacaktır. Devrede butonun basılma şekline göre LED’ler ile animasyon yapılacaktır. Devrenin çalışma şekli aşağıdaki gibi olmalıdır: </a:t>
            </a: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(i) Butona birinci defa basıldığında 1, 2, 3 ve 4 numaralı LED’ler sırasıyla yanıp söner. Devamında sadece 1 numaralı LED yanar ve yanık kalır. </a:t>
            </a: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(ii) Butona ikinci defa basıldığında 1, 2, 3 ve 4 numaralı LED’ler sırasıyla yanıp söner. Devamında sadece 2 numaralı LED yanar ve yanık kalır. </a:t>
            </a: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(iii) Butona üçüncü defa basıldığında 1,2,3 ve 4 numaralı LED’ler sırasıyla yanıp söner. Devamında sadece 3 numaralı LED yanar ve yanık kalır. </a:t>
            </a: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(iv) Butona dördüncü defa basıldığında 1,2,3 ve 4 numaralı LED yanıp söner. Devamında sadece 4 numaralı LED yanar ve yanık kalır. </a:t>
            </a: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(v) Butona beşinci defa basıldığında bütün LED’ler söner ve butona bir defa basılmış gibi birinci adımdan yeniden başlanır.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975210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B1F6E67C-D968-44F6-9795-AC3A85B71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278" y="160974"/>
            <a:ext cx="11278264" cy="641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565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99AF6A81-A7A8-4868-B0CA-88E39A7B9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7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2476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4">
            <a:extLst>
              <a:ext uri="{FF2B5EF4-FFF2-40B4-BE49-F238E27FC236}">
                <a16:creationId xmlns:a16="http://schemas.microsoft.com/office/drawing/2014/main" id="{F6A17E19-D38A-4C0D-A5F2-A763EA8AF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2400" b="0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2.3 Tasarla- Butonlar ile Piyano Yapımı </a:t>
            </a:r>
            <a:endParaRPr lang="tr-TR" sz="4800" dirty="0"/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2E443C6C-019C-41AC-AA68-0F1E05E49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Bu etkinlikteki amaç setler içerisinde yer alan butonları ve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Buzzer’ı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kullanarak bir piyano tasarlamaktır. Bunun için </a:t>
            </a:r>
            <a:r>
              <a:rPr lang="tr-TR" sz="1800" b="0" i="0" u="none" strike="noStrike" baseline="0" dirty="0">
                <a:solidFill>
                  <a:srgbClr val="006FC0"/>
                </a:solidFill>
                <a:latin typeface="Arial" panose="020B0604020202020204" pitchFamily="34" charset="0"/>
              </a:rPr>
              <a:t>C (Do), D (Re), E (Mi), F (Fa), G (Sol), A (La), B (Si), C_ (ince Do) 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notalarının her birinin frekans değerlerini çalacak şekilde butonlar ve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Buzzer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ile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Denayap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 bağlantıları gerçekleştirilerek devre kurulur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921638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95FF7870-8AFD-4E1B-84A3-6BD2027EA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322"/>
            <a:ext cx="12192000" cy="595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1686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6851D8E6-C333-4E8E-A8DE-44E6518C8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914" y="0"/>
            <a:ext cx="8147768" cy="684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1307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4">
            <a:extLst>
              <a:ext uri="{FF2B5EF4-FFF2-40B4-BE49-F238E27FC236}">
                <a16:creationId xmlns:a16="http://schemas.microsoft.com/office/drawing/2014/main" id="{F6A17E19-D38A-4C0D-A5F2-A763EA8AF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3200" b="1" i="0" u="none" strike="noStrike" baseline="0" dirty="0">
                <a:solidFill>
                  <a:srgbClr val="00809E"/>
                </a:solidFill>
                <a:latin typeface="Arial" panose="020B0604020202020204" pitchFamily="34" charset="0"/>
              </a:rPr>
              <a:t>3. ADIM: DEĞERLENDİR </a:t>
            </a:r>
            <a:endParaRPr lang="tr-TR" sz="6000" dirty="0"/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2E443C6C-019C-41AC-AA68-0F1E05E49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tr-TR" sz="1800" b="0" i="0" u="none" strike="noStrike" baseline="0" dirty="0">
              <a:solidFill>
                <a:srgbClr val="000000"/>
              </a:solidFill>
              <a:latin typeface="Symbol" panose="05050102010706020507" pitchFamily="18" charset="2"/>
            </a:endParaRP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Symbol" panose="05050102010706020507" pitchFamily="18" charset="2"/>
              </a:rPr>
              <a:t> 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Devreler oluşturulurken neden farklı dirençler kullanıldı? </a:t>
            </a: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Devrelerin fiziki kurulumunda en fazla nerelerde zorlandınız? </a:t>
            </a: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Program algoritmalarını oluştururken hangi süreçlerde zorlandınız? </a:t>
            </a:r>
          </a:p>
          <a:p>
            <a:pPr algn="l"/>
            <a:endParaRPr lang="tr-TR" sz="1800" b="0" i="0" u="none" strike="noStrike" baseline="0" dirty="0">
              <a:solidFill>
                <a:srgbClr val="000000"/>
              </a:solidFill>
              <a:latin typeface="Symbol" panose="05050102010706020507" pitchFamily="18" charset="2"/>
            </a:endParaRP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Symbol" panose="05050102010706020507" pitchFamily="18" charset="2"/>
              </a:rPr>
              <a:t>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Arduino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IDE içerisinde yazılan kodlarda “#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for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” deyiminin kullanılmasının avantajları nelerdir? </a:t>
            </a: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Arduino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IDE içerisinde yazılan kodlarda “#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if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-else” deyiminin kullanılmasının avantajları nelerdir?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31854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AAEABE-BFE1-4BC3-9160-C77342C8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Paralel bağlantı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933326-A720-4EEA-80F6-1D4F04517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Paralel devrelerde devre elemanları birbirine paralel olarak bağlanır ve buna bağlı olarak direnç azalır. Gerilim sabitken direncin azalması sonucunda devre üzerinden geçecek akım artacaktır. 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F174284-FB59-4DBF-A2B6-E82521695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6595" y="2668268"/>
            <a:ext cx="5798810" cy="383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9325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4">
            <a:extLst>
              <a:ext uri="{FF2B5EF4-FFF2-40B4-BE49-F238E27FC236}">
                <a16:creationId xmlns:a16="http://schemas.microsoft.com/office/drawing/2014/main" id="{F6A17E19-D38A-4C0D-A5F2-A763EA8AF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2E443C6C-019C-41AC-AA68-0F1E05E49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35191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97448576-7AB9-4673-A18A-E15DF6F36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3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835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AAEABE-BFE1-4BC3-9160-C77342C8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2400" i="0" u="none" strike="noStrike" baseline="0" dirty="0">
                <a:solidFill>
                  <a:srgbClr val="1F4D78"/>
                </a:solidFill>
                <a:latin typeface="Arial" panose="020B0604020202020204" pitchFamily="34" charset="0"/>
              </a:rPr>
              <a:t>Analog- Dijital Veri ve </a:t>
            </a:r>
            <a:r>
              <a:rPr lang="tr-TR" sz="2400" i="0" u="none" strike="noStrike" baseline="0" dirty="0" err="1">
                <a:solidFill>
                  <a:srgbClr val="1F4D78"/>
                </a:solidFill>
                <a:latin typeface="Arial" panose="020B0604020202020204" pitchFamily="34" charset="0"/>
              </a:rPr>
              <a:t>Pinler</a:t>
            </a:r>
            <a:r>
              <a:rPr lang="tr-TR" sz="2400" i="0" u="none" strike="noStrike" baseline="0" dirty="0">
                <a:solidFill>
                  <a:srgbClr val="1F4D78"/>
                </a:solidFill>
                <a:latin typeface="Arial" panose="020B0604020202020204" pitchFamily="34" charset="0"/>
              </a:rPr>
              <a:t> </a:t>
            </a:r>
            <a:endParaRPr lang="tr-TR" sz="48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933326-A720-4EEA-80F6-1D4F04517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666186" cy="4206240"/>
          </a:xfrm>
        </p:spPr>
        <p:txBody>
          <a:bodyPr/>
          <a:lstStyle/>
          <a:p>
            <a:r>
              <a:rPr lang="tr-TR" sz="1800" dirty="0">
                <a:solidFill>
                  <a:srgbClr val="000000"/>
                </a:solidFill>
                <a:latin typeface="Arial" panose="020B0604020202020204" pitchFamily="34" charset="0"/>
              </a:rPr>
              <a:t>Analog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veri, zamana göre sonsuz bir değer alan veri türüdür.</a:t>
            </a:r>
          </a:p>
          <a:p>
            <a:r>
              <a:rPr lang="tr-TR" sz="1800" dirty="0">
                <a:solidFill>
                  <a:srgbClr val="000000"/>
                </a:solidFill>
                <a:latin typeface="Arial" panose="020B0604020202020204" pitchFamily="34" charset="0"/>
              </a:rPr>
              <a:t>D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ijital veri genel olarak “var” (1) veya “yok” (0) bilgisinden oluşur. </a:t>
            </a:r>
          </a:p>
          <a:p>
            <a:r>
              <a:rPr lang="tr-TR" sz="1800" dirty="0">
                <a:solidFill>
                  <a:srgbClr val="000000"/>
                </a:solidFill>
                <a:latin typeface="Arial" panose="020B0604020202020204" pitchFamily="34" charset="0"/>
              </a:rPr>
              <a:t>D0-D15 </a:t>
            </a:r>
            <a:r>
              <a:rPr lang="tr-TR" sz="1800" dirty="0" err="1">
                <a:solidFill>
                  <a:srgbClr val="000000"/>
                </a:solidFill>
                <a:latin typeface="Arial" panose="020B0604020202020204" pitchFamily="34" charset="0"/>
              </a:rPr>
              <a:t>pinleri</a:t>
            </a:r>
            <a:r>
              <a:rPr lang="tr-TR" sz="1800" dirty="0">
                <a:solidFill>
                  <a:srgbClr val="000000"/>
                </a:solidFill>
                <a:latin typeface="Arial" panose="020B0604020202020204" pitchFamily="34" charset="0"/>
              </a:rPr>
              <a:t> ‘0’ iken 0V, ‘1’ iken 3.3V.</a:t>
            </a:r>
          </a:p>
          <a:p>
            <a:r>
              <a:rPr lang="tr-TR" sz="1800" dirty="0">
                <a:solidFill>
                  <a:srgbClr val="000000"/>
                </a:solidFill>
                <a:latin typeface="Arial" panose="020B0604020202020204" pitchFamily="34" charset="0"/>
              </a:rPr>
              <a:t>“A0, A1, A2, A3, A4 ve A5” analog giriş </a:t>
            </a:r>
            <a:r>
              <a:rPr lang="tr-TR" sz="1800" dirty="0" err="1">
                <a:solidFill>
                  <a:srgbClr val="000000"/>
                </a:solidFill>
                <a:latin typeface="Arial" panose="020B0604020202020204" pitchFamily="34" charset="0"/>
              </a:rPr>
              <a:t>pinleridir</a:t>
            </a:r>
            <a:r>
              <a:rPr lang="tr-TR" sz="180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tr-TR" sz="1800" dirty="0">
                <a:solidFill>
                  <a:srgbClr val="000000"/>
                </a:solidFill>
                <a:latin typeface="Arial" panose="020B0604020202020204" pitchFamily="34" charset="0"/>
              </a:rPr>
              <a:t>Analog </a:t>
            </a:r>
            <a:r>
              <a:rPr lang="tr-TR" sz="1800" dirty="0" err="1">
                <a:solidFill>
                  <a:srgbClr val="000000"/>
                </a:solidFill>
                <a:latin typeface="Arial" panose="020B0604020202020204" pitchFamily="34" charset="0"/>
              </a:rPr>
              <a:t>pinler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bazı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sensörler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ve diğer devre elemanlarından gelen analog veriyi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Kart’a 0 ile 4095 arasında bir değer alarak aktarırlar.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 üzerindeki analog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pinlerden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A0 ile A3 arasındaki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sadece giriş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olarak kullanılırken, A4 ve A5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dijital giriş/çıkış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olarak da kullanılabilir. </a:t>
            </a:r>
            <a:endParaRPr lang="tr-TR" sz="1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Analog çıkış sağlamak için ise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 üzerinde “DAC1 ve DAC2”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bulunmaktadır. Bu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aracılığı ile 0V ile 3.3V aralığında analog sinyal çıkışı alınabilir. Bu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aynı zamanda dijital giriş/çıkış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olarak da kullanılabilir. </a:t>
            </a:r>
            <a:endParaRPr lang="tr-TR" sz="1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1026" name="Picture 2" descr="Araba yolu, yol, açı, üçgen, araba png | PNGWing">
            <a:extLst>
              <a:ext uri="{FF2B5EF4-FFF2-40B4-BE49-F238E27FC236}">
                <a16:creationId xmlns:a16="http://schemas.microsoft.com/office/drawing/2014/main" id="{8A981AB1-DABA-4480-8E65-179CFF686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1064" y="0"/>
            <a:ext cx="4150936" cy="350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262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82937854-67DA-4EB4-B4B6-1EE930E7C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113" y="280496"/>
            <a:ext cx="11015774" cy="629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726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AAEABE-BFE1-4BC3-9160-C77342C8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933326-A720-4EEA-80F6-1D4F04517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PWM: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 üzerinde analog çıkış verebilmek için tüm dijital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(D0 - D15) “0 ile 255” arasında değerler alarak ve dijital çıkışın frekansını arttırarak analog bir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gibi davranırlar. Bu çıkışlara “PWM (Darbe Genişlik Modülasyonu)” çıkışları denir.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 üzerindeki dijital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pinlerin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analog çıkışı için PWM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olarak kullanılabilmeleri için kodlama esnasında kanal ataması gibi ekstra ayarlamalar yapılması gerekmektedir. Bunlara ek olarak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Kart üzerindeki D0 ve D1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aynı zamanda PWM0 ve PWM1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olarak ek bir kodlama ayarı gerektirmeksizin PWM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pini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olarak analog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çıkş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için kullanılabilirler. </a:t>
            </a:r>
          </a:p>
          <a:p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PWM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pinlerinin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kullanımına ilişkin bir örnek verilecek olursa normalde bu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dijital çıkış (0-3.3V, HIGH-LOW vb.) üretmesine karşın bu 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pinlere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bağlı olan LED’lerin parlaklığı analog çıkış verecek şekilde ayarlanabilir.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53648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2DA3DBAA-08FF-4346-8F48-07D2A61A4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5957741" cy="3605587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B51FE014-2361-4DFE-9DB6-4C33301A5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7741" y="2149143"/>
            <a:ext cx="6234260" cy="470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793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Şeritli">
  <a:themeElements>
    <a:clrScheme name="Şeritli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Şeritli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Şeritli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TM03090430[[fn=Şeritli]]</Template>
  <TotalTime>232</TotalTime>
  <Words>1259</Words>
  <Application>Microsoft Office PowerPoint</Application>
  <PresentationFormat>Geniş ekran</PresentationFormat>
  <Paragraphs>97</Paragraphs>
  <Slides>40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40</vt:i4>
      </vt:variant>
    </vt:vector>
  </HeadingPairs>
  <TitlesOfParts>
    <vt:vector size="46" baseType="lpstr">
      <vt:lpstr>Arial</vt:lpstr>
      <vt:lpstr>Corbel</vt:lpstr>
      <vt:lpstr>Symbol</vt:lpstr>
      <vt:lpstr>Trebuchet MS</vt:lpstr>
      <vt:lpstr>Wingdings</vt:lpstr>
      <vt:lpstr>Şeritli</vt:lpstr>
      <vt:lpstr>2. Bölüm – Temel Devre Elemanları ile Deneyap Kart ve Kodlama Aracı Arduino IDE </vt:lpstr>
      <vt:lpstr>1.1 Gözle ve Uygula - Breadboard, Seri/Paralel Bağlantı, Analog/Dijital Veri ve Pinler </vt:lpstr>
      <vt:lpstr>Seri bağlantı</vt:lpstr>
      <vt:lpstr>Paralel bağlantı</vt:lpstr>
      <vt:lpstr>PowerPoint Sunusu</vt:lpstr>
      <vt:lpstr>Analog- Dijital Veri ve Pinler </vt:lpstr>
      <vt:lpstr>PowerPoint Sunusu</vt:lpstr>
      <vt:lpstr>PowerPoint Sunusu</vt:lpstr>
      <vt:lpstr>PowerPoint Sunusu</vt:lpstr>
      <vt:lpstr>PowerPoint Sunusu</vt:lpstr>
      <vt:lpstr>PowerPoint Sunusu</vt:lpstr>
      <vt:lpstr>1.2 Uygula- LED Parlaklığı (Öğrenci 1) </vt:lpstr>
      <vt:lpstr>PowerPoint Sunusu</vt:lpstr>
      <vt:lpstr>PowerPoint Sunusu</vt:lpstr>
      <vt:lpstr>PowerPoint Sunusu</vt:lpstr>
      <vt:lpstr>PowerPoint Sunusu</vt:lpstr>
      <vt:lpstr>1.4 Gözle ve Uygula – Buzzer (Öğrenci 2) </vt:lpstr>
      <vt:lpstr>PowerPoint Sunusu</vt:lpstr>
      <vt:lpstr>PowerPoint Sunusu</vt:lpstr>
      <vt:lpstr>PowerPoint Sunusu</vt:lpstr>
      <vt:lpstr>diziler</vt:lpstr>
      <vt:lpstr>PowerPoint Sunusu</vt:lpstr>
      <vt:lpstr>1.6 Gözle ve Uygula - Potansiyometre ile LED parlaklığını ayarlama ve Seri Haberleşme (Öğrenci 2) </vt:lpstr>
      <vt:lpstr>potansiyometre</vt:lpstr>
      <vt:lpstr>PowerPoint Sunusu</vt:lpstr>
      <vt:lpstr>PowerPoint Sunusu</vt:lpstr>
      <vt:lpstr>1.7 Gözle ve Uygula – Buton Kontrollü LED Yakma (Öğrenci 1) </vt:lpstr>
      <vt:lpstr>PowerPoint Sunusu</vt:lpstr>
      <vt:lpstr>PowerPoint Sunusu</vt:lpstr>
      <vt:lpstr>1.8 Uygula – Buton ile Soldan-Sağa ve Sağdan-Sola Hareket Eden LED Uygulaması </vt:lpstr>
      <vt:lpstr>PowerPoint Sunusu</vt:lpstr>
      <vt:lpstr>PowerPoint Sunusu</vt:lpstr>
      <vt:lpstr>2.1 Tasarla- Bir Buton Dört Hareketli LED Uygulaması </vt:lpstr>
      <vt:lpstr>PowerPoint Sunusu</vt:lpstr>
      <vt:lpstr>PowerPoint Sunusu</vt:lpstr>
      <vt:lpstr>2.3 Tasarla- Butonlar ile Piyano Yapımı </vt:lpstr>
      <vt:lpstr>PowerPoint Sunusu</vt:lpstr>
      <vt:lpstr>PowerPoint Sunusu</vt:lpstr>
      <vt:lpstr>3. ADIM: DEĞERLENDİR 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HA</dc:creator>
  <cp:lastModifiedBy>HA</cp:lastModifiedBy>
  <cp:revision>14</cp:revision>
  <dcterms:created xsi:type="dcterms:W3CDTF">2023-09-14T09:54:27Z</dcterms:created>
  <dcterms:modified xsi:type="dcterms:W3CDTF">2023-09-14T13:48:05Z</dcterms:modified>
</cp:coreProperties>
</file>

<file path=docProps/thumbnail.jpeg>
</file>